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  <p:sldMasterId id="2147483686" r:id="rId3"/>
  </p:sldMasterIdLst>
  <p:notesMasterIdLst>
    <p:notesMasterId r:id="rId11"/>
  </p:notesMasterIdLst>
  <p:handoutMasterIdLst>
    <p:handoutMasterId r:id="rId12"/>
  </p:handoutMasterIdLst>
  <p:sldIdLst>
    <p:sldId id="256" r:id="rId4"/>
    <p:sldId id="311" r:id="rId5"/>
    <p:sldId id="331" r:id="rId6"/>
    <p:sldId id="324" r:id="rId7"/>
    <p:sldId id="297" r:id="rId8"/>
    <p:sldId id="301" r:id="rId9"/>
    <p:sldId id="322" r:id="rId10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nknown unknown" initials="un" lastIdx="20" clrIdx="0"/>
  <p:cmAuthor id="1" name="Chris Barrett" initials="CBB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4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44" autoAdjust="0"/>
    <p:restoredTop sz="80300" autoAdjust="0"/>
  </p:normalViewPr>
  <p:slideViewPr>
    <p:cSldViewPr>
      <p:cViewPr varScale="1">
        <p:scale>
          <a:sx n="66" d="100"/>
          <a:sy n="66" d="100"/>
        </p:scale>
        <p:origin x="-48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4EFF06DC-ABAE-469E-9C2A-400C2B306249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11696874-20AF-477D-9C39-65563CAA1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4524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7441F709-1019-4B5E-A58B-2717B614BF2E}" type="datetimeFigureOut">
              <a:rPr lang="en-US" smtClean="0"/>
              <a:pPr/>
              <a:t>9/11/2013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A0874382-BF8E-4DDF-96A0-73C4B7F6E3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566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9/11/2013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9/11/2013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9/11/2013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9/11/2013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9/11/2013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45CC4-B367-4478-A1BC-DD481B1802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897CD-7F5F-49CC-9EFF-D669730FA6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F5331-51F2-4B57-B29E-0E046D414D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984C49-8E1D-43EF-A29A-8F0293BCD0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5C77F-CE4B-411F-8DEC-7796D8504C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EBDA9-8DAF-4A96-A45A-C904E65B4C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9/11/2013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E3315-7CB4-49FA-BDC9-2647988B04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A5C9C-BDE1-4F2B-87D7-D7B8414A71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0688E-26BF-42CB-9B20-3F245BC686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80241-5CFE-4131-8F4C-765668E11D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6F91BA-7238-4992-866A-3F6456D1ED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6512E-2F75-4124-8CF6-6E27E5D4E3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0A925-979D-46BB-B0C8-3B20DE5AB0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A52B4-3E4C-4C49-9DFC-822C9339D8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97987-5A7C-4D1F-9764-AC62594E5A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FF224-FC5C-4FF6-B592-957DB1AAB2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9/11/2013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8ECCED-BE80-4923-85BC-3A994D1F7C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E5193-FE29-4994-8F0D-48BB119C34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D461D-004A-462B-B444-A44B43D17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3D0B0-0FF7-481A-8C5E-E1C2DD9F10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E1F2D-9577-4D5D-AA0B-292890EE5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5CF60-CC65-408B-85CF-DDCDC96AF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9/11/2013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9/11/2013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9/11/2013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9/11/2013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9/11/2013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9/11/2013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77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D0A39545-C29A-4219-9954-8CBAD17CD477}" type="datetimeFigureOut">
              <a:rPr lang="en-US" smtClean="0"/>
              <a:pPr/>
              <a:t>9/11/2013</a:t>
            </a:fld>
            <a:endParaRPr lang="en-US" dirty="0"/>
          </a:p>
        </p:txBody>
      </p:sp>
      <p:sp>
        <p:nvSpPr>
          <p:cNvPr id="2877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2877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8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8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8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09042F12-B1C6-4FC0-98D0-EC25156C45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18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18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18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EBB05BFC-9CD9-43B3-8F3E-99C41BBB72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572000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latin typeface="Georgia" pitchFamily="18" charset="0"/>
              </a:rPr>
              <a:t>Christopher </a:t>
            </a:r>
            <a:r>
              <a:rPr lang="en-US" sz="2800" dirty="0">
                <a:latin typeface="Georgia" pitchFamily="18" charset="0"/>
              </a:rPr>
              <a:t>B. </a:t>
            </a:r>
            <a:r>
              <a:rPr lang="en-US" sz="2800" dirty="0" smtClean="0">
                <a:latin typeface="Georgia" pitchFamily="18" charset="0"/>
              </a:rPr>
              <a:t>Barrett</a:t>
            </a:r>
            <a:r>
              <a:rPr lang="en-US" sz="2700" dirty="0" smtClean="0">
                <a:latin typeface="Georgia" pitchFamily="18" charset="0"/>
              </a:rPr>
              <a:t/>
            </a:r>
            <a:br>
              <a:rPr lang="en-US" sz="2700" dirty="0" smtClean="0">
                <a:latin typeface="Georgia" pitchFamily="18" charset="0"/>
              </a:rPr>
            </a:br>
            <a:r>
              <a:rPr lang="en-US" sz="2700" dirty="0" smtClean="0">
                <a:latin typeface="Georgia" pitchFamily="18" charset="0"/>
              </a:rPr>
              <a:t/>
            </a:r>
            <a:br>
              <a:rPr lang="en-US" sz="2700" dirty="0" smtClean="0">
                <a:latin typeface="Georgia" pitchFamily="18" charset="0"/>
              </a:rPr>
            </a:br>
            <a:r>
              <a:rPr lang="en-US" sz="2700" dirty="0">
                <a:latin typeface="Georgia" pitchFamily="18" charset="0"/>
              </a:rPr>
              <a:t/>
            </a:r>
            <a:br>
              <a:rPr lang="en-US" sz="2700" dirty="0">
                <a:latin typeface="Georgia" pitchFamily="18" charset="0"/>
              </a:rPr>
            </a:br>
            <a:r>
              <a:rPr lang="en-US" sz="2700" dirty="0" smtClean="0">
                <a:latin typeface="Georgia" pitchFamily="18" charset="0"/>
              </a:rPr>
              <a:t>Cornell IP-CALS Symposium on </a:t>
            </a:r>
            <a:br>
              <a:rPr lang="en-US" sz="2700" dirty="0" smtClean="0">
                <a:latin typeface="Georgia" pitchFamily="18" charset="0"/>
              </a:rPr>
            </a:br>
            <a:r>
              <a:rPr lang="en-US" sz="2700" dirty="0" smtClean="0">
                <a:latin typeface="Georgia" pitchFamily="18" charset="0"/>
              </a:rPr>
              <a:t>Food Security in a Vulnerable World</a:t>
            </a:r>
            <a:br>
              <a:rPr lang="en-US" sz="2700" dirty="0" smtClean="0">
                <a:latin typeface="Georgia" pitchFamily="18" charset="0"/>
              </a:rPr>
            </a:br>
            <a:r>
              <a:rPr lang="en-US" sz="2700" dirty="0" smtClean="0">
                <a:latin typeface="Georgia" pitchFamily="18" charset="0"/>
              </a:rPr>
              <a:t>September 12, 2013</a:t>
            </a:r>
            <a:endParaRPr lang="en-US" sz="2700" dirty="0"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7700" y="1524000"/>
            <a:ext cx="7848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Georgia" panose="02040502050405020303" pitchFamily="18" charset="0"/>
              </a:rPr>
              <a:t>Food for the </a:t>
            </a:r>
            <a:r>
              <a:rPr lang="en-US" sz="4800" b="1" dirty="0" smtClean="0">
                <a:latin typeface="Georgia" panose="02040502050405020303" pitchFamily="18" charset="0"/>
              </a:rPr>
              <a:t>Future:</a:t>
            </a:r>
          </a:p>
          <a:p>
            <a:pPr algn="ctr"/>
            <a:r>
              <a:rPr lang="en-US" sz="4800" b="1" dirty="0" smtClean="0">
                <a:latin typeface="Georgia" panose="02040502050405020303" pitchFamily="18" charset="0"/>
              </a:rPr>
              <a:t>Where </a:t>
            </a:r>
            <a:r>
              <a:rPr lang="en-US" sz="4800" b="1" dirty="0">
                <a:latin typeface="Georgia" panose="02040502050405020303" pitchFamily="18" charset="0"/>
              </a:rPr>
              <a:t>are we going and how do we get </a:t>
            </a:r>
            <a:r>
              <a:rPr lang="en-US" sz="4800" b="1" dirty="0" smtClean="0">
                <a:latin typeface="Georgia" panose="02040502050405020303" pitchFamily="18" charset="0"/>
              </a:rPr>
              <a:t>there?</a:t>
            </a:r>
            <a:endParaRPr lang="en-US" sz="4800" dirty="0">
              <a:latin typeface="Georgia" panose="02040502050405020303" pitchFamily="18" charset="0"/>
            </a:endParaRP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981075"/>
            <a:ext cx="879724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Georgia" panose="02040502050405020303" pitchFamily="18" charset="0"/>
              </a:rPr>
              <a:t>Prevailing expert projections anticipate that a </a:t>
            </a:r>
            <a:r>
              <a:rPr lang="en-US" sz="2400" b="1" dirty="0">
                <a:latin typeface="Georgia" panose="02040502050405020303" pitchFamily="18" charset="0"/>
              </a:rPr>
              <a:t>more </a:t>
            </a:r>
            <a:r>
              <a:rPr lang="en-US" sz="2400" b="1" dirty="0" smtClean="0">
                <a:latin typeface="Georgia" panose="02040502050405020303" pitchFamily="18" charset="0"/>
              </a:rPr>
              <a:t>populous, urban</a:t>
            </a:r>
            <a:r>
              <a:rPr lang="en-US" sz="2400" b="1" dirty="0">
                <a:latin typeface="Georgia" panose="02040502050405020303" pitchFamily="18" charset="0"/>
              </a:rPr>
              <a:t>, and wealthier global population will demand 70-100% more food by 2050 than the world consumes today.</a:t>
            </a:r>
            <a:endParaRPr lang="en-US" sz="2400" b="1" dirty="0" smtClean="0">
              <a:latin typeface="Georgia" pitchFamily="18" charset="0"/>
            </a:endParaRPr>
          </a:p>
          <a:p>
            <a:endParaRPr lang="en-US" sz="2400" dirty="0" smtClean="0">
              <a:latin typeface="Georgia" pitchFamily="18" charset="0"/>
            </a:endParaRPr>
          </a:p>
          <a:p>
            <a:r>
              <a:rPr lang="en-US" sz="2400" b="1" u="sng" dirty="0" smtClean="0">
                <a:latin typeface="Georgia" pitchFamily="18" charset="0"/>
              </a:rPr>
              <a:t>Why? </a:t>
            </a:r>
          </a:p>
          <a:p>
            <a:pPr marL="342900" indent="-342900">
              <a:buFontTx/>
              <a:buChar char="-"/>
            </a:pPr>
            <a:r>
              <a:rPr lang="en-US" sz="2400" b="1" dirty="0" smtClean="0">
                <a:latin typeface="Georgia" pitchFamily="18" charset="0"/>
              </a:rPr>
              <a:t>Population growth </a:t>
            </a:r>
            <a:r>
              <a:rPr lang="en-US" sz="2400" dirty="0" smtClean="0">
                <a:latin typeface="Georgia" pitchFamily="18" charset="0"/>
              </a:rPr>
              <a:t>of ~2 </a:t>
            </a:r>
            <a:r>
              <a:rPr lang="en-US" sz="2400" dirty="0" err="1" smtClean="0">
                <a:latin typeface="Georgia" pitchFamily="18" charset="0"/>
              </a:rPr>
              <a:t>bn</a:t>
            </a:r>
            <a:r>
              <a:rPr lang="en-US" sz="2400" dirty="0" smtClean="0">
                <a:latin typeface="Georgia" pitchFamily="18" charset="0"/>
              </a:rPr>
              <a:t> people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latin typeface="Georgia" pitchFamily="18" charset="0"/>
              </a:rPr>
              <a:t>Population will </a:t>
            </a:r>
            <a:r>
              <a:rPr lang="en-US" sz="2400" b="1" dirty="0" smtClean="0">
                <a:latin typeface="Georgia" pitchFamily="18" charset="0"/>
              </a:rPr>
              <a:t>urbanize</a:t>
            </a:r>
            <a:r>
              <a:rPr lang="en-US" sz="2400" dirty="0" smtClean="0">
                <a:latin typeface="Georgia" pitchFamily="18" charset="0"/>
              </a:rPr>
              <a:t>, up from 50% to 70%</a:t>
            </a:r>
          </a:p>
          <a:p>
            <a:pPr marL="342900" indent="-342900">
              <a:buFontTx/>
              <a:buChar char="-"/>
            </a:pPr>
            <a:r>
              <a:rPr lang="en-US" sz="2400" b="1" dirty="0" smtClean="0">
                <a:latin typeface="Georgia" pitchFamily="18" charset="0"/>
              </a:rPr>
              <a:t>Income growth </a:t>
            </a:r>
            <a:r>
              <a:rPr lang="en-US" sz="2400" dirty="0" smtClean="0">
                <a:latin typeface="Georgia" pitchFamily="18" charset="0"/>
              </a:rPr>
              <a:t>4-6%/</a:t>
            </a:r>
            <a:r>
              <a:rPr lang="en-US" sz="2400" dirty="0" err="1" smtClean="0">
                <a:latin typeface="Georgia" pitchFamily="18" charset="0"/>
              </a:rPr>
              <a:t>yr</a:t>
            </a:r>
            <a:r>
              <a:rPr lang="en-US" sz="2400" dirty="0" smtClean="0">
                <a:latin typeface="Georgia" pitchFamily="18" charset="0"/>
              </a:rPr>
              <a:t> in LDCs (&gt;50% world output) </a:t>
            </a:r>
          </a:p>
          <a:p>
            <a:pPr marL="342900" indent="-342900">
              <a:buFontTx/>
              <a:buChar char="-"/>
            </a:pPr>
            <a:r>
              <a:rPr lang="en-US" sz="2400" b="1" dirty="0" smtClean="0">
                <a:solidFill>
                  <a:srgbClr val="FF0000"/>
                </a:solidFill>
                <a:latin typeface="Georgia" pitchFamily="18" charset="0"/>
              </a:rPr>
              <a:t>&gt;90% of demand growth will be in Africa/Asia</a:t>
            </a:r>
          </a:p>
          <a:p>
            <a:endParaRPr lang="en-US" sz="2400" dirty="0">
              <a:latin typeface="Georgia" pitchFamily="18" charset="0"/>
            </a:endParaRPr>
          </a:p>
          <a:p>
            <a:r>
              <a:rPr lang="en-US" sz="2400" b="1" u="sng" dirty="0" smtClean="0">
                <a:latin typeface="Georgia" pitchFamily="18" charset="0"/>
              </a:rPr>
              <a:t>Can we reduce demand growth significantly?</a:t>
            </a:r>
          </a:p>
          <a:p>
            <a:r>
              <a:rPr lang="en-US" sz="2400" dirty="0" smtClean="0">
                <a:latin typeface="Georgia" pitchFamily="18" charset="0"/>
              </a:rPr>
              <a:t>- </a:t>
            </a:r>
            <a:r>
              <a:rPr lang="en-US" sz="2400" b="1" dirty="0" smtClean="0">
                <a:latin typeface="Georgia" pitchFamily="18" charset="0"/>
              </a:rPr>
              <a:t>Probably not. </a:t>
            </a:r>
            <a:r>
              <a:rPr lang="en-US" sz="2400" dirty="0" smtClean="0">
                <a:latin typeface="Georgia" pitchFamily="18" charset="0"/>
              </a:rPr>
              <a:t>Very limited capacity to dramatically reduce food waste, overconsumption in diets, rebalance diets away from animal products, or eliminate food-biofuel competition</a:t>
            </a:r>
            <a:endParaRPr lang="en-US" sz="2400" dirty="0">
              <a:latin typeface="Georgia" pitchFamily="18" charset="0"/>
            </a:endParaRP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4267200" y="0"/>
            <a:ext cx="4876799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 smtClean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Demand side overview</a:t>
            </a:r>
            <a:endParaRPr lang="en-US" sz="3000" b="1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1066800"/>
            <a:ext cx="86868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Georgia" pitchFamily="18" charset="0"/>
              </a:rPr>
              <a:t>Must grow supply by one of 3 means: more inputs, improved efficiency, new technologies</a:t>
            </a:r>
          </a:p>
          <a:p>
            <a:endParaRPr lang="en-US" sz="2800" b="1" dirty="0">
              <a:latin typeface="Georgia" pitchFamily="18" charset="0"/>
            </a:endParaRPr>
          </a:p>
          <a:p>
            <a:r>
              <a:rPr lang="en-US" sz="2800" b="1" dirty="0" smtClean="0">
                <a:latin typeface="Georgia" pitchFamily="18" charset="0"/>
              </a:rPr>
              <a:t>1. Capacity for </a:t>
            </a:r>
            <a:r>
              <a:rPr lang="en-US" sz="2800" b="1" dirty="0" err="1" smtClean="0">
                <a:latin typeface="Georgia" pitchFamily="18" charset="0"/>
              </a:rPr>
              <a:t>extensification</a:t>
            </a:r>
            <a:r>
              <a:rPr lang="en-US" sz="2800" b="1" dirty="0" smtClean="0">
                <a:latin typeface="Georgia" pitchFamily="18" charset="0"/>
              </a:rPr>
              <a:t> is low: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latin typeface="Georgia" pitchFamily="18" charset="0"/>
              </a:rPr>
              <a:t>Outside Africa/Latin America, negligible open land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latin typeface="Georgia" pitchFamily="18" charset="0"/>
              </a:rPr>
              <a:t>Ag uses 70% global freshwater (+ climate change!)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latin typeface="Georgia" pitchFamily="18" charset="0"/>
              </a:rPr>
              <a:t>Marine capture fisheries stable or declining</a:t>
            </a:r>
          </a:p>
          <a:p>
            <a:pPr marL="457200" indent="-457200">
              <a:buFontTx/>
              <a:buChar char="-"/>
            </a:pPr>
            <a:endParaRPr lang="en-US" sz="2800" dirty="0">
              <a:latin typeface="Georgia" pitchFamily="18" charset="0"/>
            </a:endParaRPr>
          </a:p>
          <a:p>
            <a:r>
              <a:rPr lang="en-US" sz="2800" b="1" dirty="0" smtClean="0">
                <a:latin typeface="Georgia" pitchFamily="18" charset="0"/>
              </a:rPr>
              <a:t>2. Inefficiencies conditional on </a:t>
            </a:r>
            <a:r>
              <a:rPr lang="en-US" sz="2800" b="1" dirty="0" err="1" smtClean="0">
                <a:latin typeface="Georgia" pitchFamily="18" charset="0"/>
              </a:rPr>
              <a:t>env’t</a:t>
            </a:r>
            <a:r>
              <a:rPr lang="en-US" sz="2800" b="1" dirty="0" smtClean="0">
                <a:latin typeface="Georgia" pitchFamily="18" charset="0"/>
              </a:rPr>
              <a:t> fairly low</a:t>
            </a:r>
          </a:p>
          <a:p>
            <a:r>
              <a:rPr lang="en-US" sz="2800" dirty="0" smtClean="0">
                <a:latin typeface="Georgia" pitchFamily="18" charset="0"/>
              </a:rPr>
              <a:t>-    </a:t>
            </a:r>
            <a:r>
              <a:rPr lang="en-US" sz="2800" dirty="0" err="1" smtClean="0">
                <a:latin typeface="Georgia" pitchFamily="18" charset="0"/>
              </a:rPr>
              <a:t>Prod’n</a:t>
            </a:r>
            <a:r>
              <a:rPr lang="en-US" sz="2800" dirty="0" smtClean="0">
                <a:latin typeface="Georgia" pitchFamily="18" charset="0"/>
              </a:rPr>
              <a:t>/</a:t>
            </a:r>
            <a:r>
              <a:rPr lang="en-US" sz="2800" dirty="0" err="1" smtClean="0">
                <a:latin typeface="Georgia" pitchFamily="18" charset="0"/>
              </a:rPr>
              <a:t>dist’n</a:t>
            </a:r>
            <a:r>
              <a:rPr lang="en-US" sz="2800" dirty="0" smtClean="0">
                <a:latin typeface="Georgia" pitchFamily="18" charset="0"/>
              </a:rPr>
              <a:t> systems exhibit limited waste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latin typeface="Georgia" pitchFamily="18" charset="0"/>
              </a:rPr>
              <a:t>Existing inefficiencies hard to target/reduce</a:t>
            </a:r>
          </a:p>
          <a:p>
            <a:pPr marL="457200" indent="-457200">
              <a:buFontTx/>
              <a:buChar char="-"/>
            </a:pPr>
            <a:endParaRPr lang="en-US" sz="2800" b="1" dirty="0">
              <a:latin typeface="Georgia" pitchFamily="18" charset="0"/>
            </a:endParaRPr>
          </a:p>
          <a:p>
            <a:r>
              <a:rPr lang="en-US" sz="2800" b="1" dirty="0" smtClean="0">
                <a:solidFill>
                  <a:srgbClr val="FF0000"/>
                </a:solidFill>
                <a:latin typeface="Georgia" pitchFamily="18" charset="0"/>
              </a:rPr>
              <a:t>3. Technological change absolutely essential</a:t>
            </a:r>
          </a:p>
          <a:p>
            <a:pPr marL="457200" indent="-457200">
              <a:buFontTx/>
              <a:buChar char="-"/>
            </a:pPr>
            <a:endParaRPr lang="en-US" sz="2800" dirty="0" smtClean="0">
              <a:latin typeface="Georgia" pitchFamily="18" charset="0"/>
            </a:endParaRPr>
          </a:p>
          <a:p>
            <a:endParaRPr lang="en-US" sz="2800" dirty="0" smtClean="0">
              <a:latin typeface="Georgia" pitchFamily="18" charset="0"/>
            </a:endParaRP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4572000" y="0"/>
            <a:ext cx="4572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 smtClean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Supply-side overview</a:t>
            </a:r>
            <a:endParaRPr lang="en-US" sz="3000" b="1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52063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467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609600" y="5181600"/>
            <a:ext cx="81362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Georgia" pitchFamily="18" charset="0"/>
              </a:rPr>
              <a:t>And productivity growth has to occur in Africa/Asia, where demand growth will occur because </a:t>
            </a:r>
            <a:r>
              <a:rPr lang="en-US" sz="2400" b="1" dirty="0" smtClean="0">
                <a:solidFill>
                  <a:srgbClr val="FF0000"/>
                </a:solidFill>
                <a:latin typeface="Georgia" pitchFamily="18" charset="0"/>
              </a:rPr>
              <a:t>85-90% of food is consumed within the country where it is grown</a:t>
            </a:r>
            <a:r>
              <a:rPr lang="en-US" sz="2400" dirty="0" smtClean="0">
                <a:latin typeface="Georgia" pitchFamily="18" charset="0"/>
              </a:rPr>
              <a:t>, even with food trade growing faster than production.</a:t>
            </a:r>
            <a:endParaRPr lang="en-US" sz="2400" dirty="0">
              <a:latin typeface="Georgia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144" y="990600"/>
            <a:ext cx="7984688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itle 5"/>
          <p:cNvSpPr txBox="1">
            <a:spLocks/>
          </p:cNvSpPr>
          <p:nvPr/>
        </p:nvSpPr>
        <p:spPr bwMode="auto">
          <a:xfrm>
            <a:off x="4572000" y="0"/>
            <a:ext cx="4572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 smtClean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Supply-side overview</a:t>
            </a:r>
            <a:endParaRPr lang="en-US" sz="3000" b="1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4708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983163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latin typeface="Georgia" pitchFamily="18" charset="0"/>
              </a:rPr>
              <a:t>Must use policy, market incentives, science </a:t>
            </a:r>
            <a:r>
              <a:rPr lang="en-US" sz="2400" b="1" smtClean="0">
                <a:latin typeface="Georgia" pitchFamily="18" charset="0"/>
              </a:rPr>
              <a:t>to boost </a:t>
            </a:r>
            <a:r>
              <a:rPr lang="en-US" sz="2400" b="1" dirty="0" smtClean="0">
                <a:latin typeface="Georgia" pitchFamily="18" charset="0"/>
              </a:rPr>
              <a:t>productivity growth in Africa/Asia </a:t>
            </a:r>
            <a:r>
              <a:rPr lang="en-US" sz="2400" b="1" smtClean="0">
                <a:latin typeface="Georgia" pitchFamily="18" charset="0"/>
              </a:rPr>
              <a:t>through:</a:t>
            </a:r>
          </a:p>
          <a:p>
            <a:pPr marL="0" indent="0">
              <a:buNone/>
            </a:pPr>
            <a:endParaRPr lang="en-US" sz="2400" b="1" dirty="0" smtClean="0">
              <a:latin typeface="Georgia" pitchFamily="18" charset="0"/>
            </a:endParaRPr>
          </a:p>
          <a:p>
            <a:r>
              <a:rPr lang="en-US" sz="2400" dirty="0" smtClean="0">
                <a:latin typeface="Georgia" pitchFamily="18" charset="0"/>
              </a:rPr>
              <a:t>Renewed </a:t>
            </a:r>
            <a:r>
              <a:rPr lang="en-US" sz="2400" dirty="0" smtClean="0">
                <a:latin typeface="Georgia" pitchFamily="18" charset="0"/>
              </a:rPr>
              <a:t>donor/gov’t attention to </a:t>
            </a:r>
            <a:r>
              <a:rPr lang="en-US" sz="2400" b="1" dirty="0" err="1" smtClean="0">
                <a:latin typeface="Georgia" pitchFamily="18" charset="0"/>
              </a:rPr>
              <a:t>ag</a:t>
            </a:r>
            <a:r>
              <a:rPr lang="en-US" sz="2400" b="1" dirty="0" smtClean="0">
                <a:latin typeface="Georgia" pitchFamily="18" charset="0"/>
              </a:rPr>
              <a:t>/NRM R&amp;D</a:t>
            </a:r>
          </a:p>
          <a:p>
            <a:r>
              <a:rPr lang="en-US" sz="2400" dirty="0">
                <a:latin typeface="Georgia" pitchFamily="18" charset="0"/>
              </a:rPr>
              <a:t>Market signals </a:t>
            </a:r>
            <a:r>
              <a:rPr lang="en-US" sz="2400" dirty="0" smtClean="0">
                <a:latin typeface="Georgia" pitchFamily="18" charset="0"/>
              </a:rPr>
              <a:t>and philanthropic/ private investment increasingly crowds in </a:t>
            </a:r>
            <a:r>
              <a:rPr lang="en-US" sz="2400" b="1" dirty="0">
                <a:latin typeface="Georgia" pitchFamily="18" charset="0"/>
              </a:rPr>
              <a:t>private investment</a:t>
            </a:r>
          </a:p>
          <a:p>
            <a:r>
              <a:rPr lang="en-US" sz="2400" b="1" dirty="0" smtClean="0">
                <a:latin typeface="Georgia" pitchFamily="18" charset="0"/>
              </a:rPr>
              <a:t>Trade</a:t>
            </a:r>
            <a:r>
              <a:rPr lang="en-US" sz="2400" dirty="0" smtClean="0">
                <a:latin typeface="Georgia" pitchFamily="18" charset="0"/>
              </a:rPr>
              <a:t> through international and domestic value chains, amplified by climate change … but need to reduce domestic </a:t>
            </a:r>
            <a:r>
              <a:rPr lang="en-US" sz="2400" dirty="0" err="1" smtClean="0">
                <a:latin typeface="Georgia" pitchFamily="18" charset="0"/>
              </a:rPr>
              <a:t>ag</a:t>
            </a:r>
            <a:r>
              <a:rPr lang="en-US" sz="2400" dirty="0" smtClean="0">
                <a:latin typeface="Georgia" pitchFamily="18" charset="0"/>
              </a:rPr>
              <a:t> protection in OECD countries:</a:t>
            </a:r>
          </a:p>
          <a:p>
            <a:pPr lvl="1"/>
            <a:r>
              <a:rPr lang="en-US" sz="2400" dirty="0">
                <a:latin typeface="Georgia" pitchFamily="18" charset="0"/>
              </a:rPr>
              <a:t>&gt;$1 billion/day in OECD subsidies to agriculture!</a:t>
            </a:r>
          </a:p>
          <a:p>
            <a:pPr lvl="1"/>
            <a:r>
              <a:rPr lang="en-US" sz="2400" dirty="0">
                <a:latin typeface="Georgia" pitchFamily="18" charset="0"/>
              </a:rPr>
              <a:t>Ag protection (19%) &gt; </a:t>
            </a:r>
            <a:r>
              <a:rPr lang="en-US" sz="2400" dirty="0" err="1">
                <a:latin typeface="Georgia" pitchFamily="18" charset="0"/>
              </a:rPr>
              <a:t>manufact</a:t>
            </a:r>
            <a:r>
              <a:rPr lang="en-US" sz="2400" dirty="0">
                <a:latin typeface="Georgia" pitchFamily="18" charset="0"/>
              </a:rPr>
              <a:t>. (4%), energy (2%)</a:t>
            </a:r>
          </a:p>
          <a:p>
            <a:r>
              <a:rPr lang="en-US" sz="2400" dirty="0" smtClean="0">
                <a:latin typeface="Georgia" pitchFamily="18" charset="0"/>
              </a:rPr>
              <a:t>Sustainability-oriented marketing to </a:t>
            </a:r>
            <a:r>
              <a:rPr lang="en-US" sz="2400" b="1" dirty="0" smtClean="0">
                <a:latin typeface="Georgia" pitchFamily="18" charset="0"/>
              </a:rPr>
              <a:t>nudge consumer demand patterns</a:t>
            </a:r>
          </a:p>
          <a:p>
            <a:pPr marL="0" indent="0">
              <a:buNone/>
            </a:pPr>
            <a:endParaRPr lang="en-US" dirty="0" smtClean="0">
              <a:latin typeface="Georgia" pitchFamily="18" charset="0"/>
            </a:endParaRPr>
          </a:p>
          <a:p>
            <a:endParaRPr lang="en-US" sz="2400" dirty="0" smtClean="0">
              <a:latin typeface="Georgia" pitchFamily="18" charset="0"/>
            </a:endParaRPr>
          </a:p>
          <a:p>
            <a:pPr marL="457200" lvl="1" indent="0">
              <a:buNone/>
            </a:pPr>
            <a:endParaRPr lang="en-US" sz="2400" dirty="0" smtClean="0">
              <a:latin typeface="Georgia" pitchFamily="18" charset="0"/>
            </a:endParaRPr>
          </a:p>
        </p:txBody>
      </p:sp>
      <p:pic>
        <p:nvPicPr>
          <p:cNvPr id="5" name="Picture 4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5"/>
          <p:cNvSpPr txBox="1">
            <a:spLocks/>
          </p:cNvSpPr>
          <p:nvPr/>
        </p:nvSpPr>
        <p:spPr bwMode="auto">
          <a:xfrm>
            <a:off x="4572000" y="0"/>
            <a:ext cx="4572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 smtClean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Opportunities ahead</a:t>
            </a:r>
            <a:endParaRPr lang="en-US" sz="3000" b="1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382000" cy="944562"/>
          </a:xfrm>
        </p:spPr>
        <p:txBody>
          <a:bodyPr/>
          <a:lstStyle/>
          <a:p>
            <a:r>
              <a:rPr lang="en-US" sz="2800" b="1" dirty="0" smtClean="0">
                <a:latin typeface="Georgia" pitchFamily="18" charset="0"/>
              </a:rPr>
              <a:t>If we fail to accelerate productivity growth …</a:t>
            </a:r>
            <a:endParaRPr lang="en-US" sz="2800" b="1" dirty="0">
              <a:latin typeface="Georgia" pitchFamily="18" charset="0"/>
            </a:endParaRPr>
          </a:p>
        </p:txBody>
      </p:sp>
      <p:pic>
        <p:nvPicPr>
          <p:cNvPr id="8" name="Picture 7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609600" y="1524000"/>
            <a:ext cx="8305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eorgia" pitchFamily="18" charset="0"/>
              </a:rPr>
              <a:t>-    Higher and more volatile </a:t>
            </a:r>
            <a:r>
              <a:rPr lang="en-US" sz="2800" b="1" dirty="0" smtClean="0">
                <a:latin typeface="Georgia" pitchFamily="18" charset="0"/>
              </a:rPr>
              <a:t>food prices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latin typeface="Georgia" pitchFamily="18" charset="0"/>
              </a:rPr>
              <a:t>Limited progress in reducing </a:t>
            </a:r>
            <a:r>
              <a:rPr lang="en-US" sz="2800" b="1" dirty="0" smtClean="0">
                <a:latin typeface="Georgia" pitchFamily="18" charset="0"/>
              </a:rPr>
              <a:t>food insecurity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latin typeface="Georgia" pitchFamily="18" charset="0"/>
              </a:rPr>
              <a:t>Increased frequency of resource- and food-related sociopolitical </a:t>
            </a:r>
            <a:r>
              <a:rPr lang="en-US" sz="2800" b="1" dirty="0" smtClean="0">
                <a:latin typeface="Georgia" pitchFamily="18" charset="0"/>
              </a:rPr>
              <a:t>strife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latin typeface="Georgia" pitchFamily="18" charset="0"/>
              </a:rPr>
              <a:t>More </a:t>
            </a:r>
            <a:r>
              <a:rPr lang="en-US" sz="2800" b="1" dirty="0" smtClean="0">
                <a:latin typeface="Georgia" pitchFamily="18" charset="0"/>
              </a:rPr>
              <a:t>degradation</a:t>
            </a:r>
            <a:r>
              <a:rPr lang="en-US" sz="2800" dirty="0" smtClean="0">
                <a:latin typeface="Georgia" pitchFamily="18" charset="0"/>
              </a:rPr>
              <a:t> of natural resources</a:t>
            </a:r>
          </a:p>
        </p:txBody>
      </p:sp>
      <p:sp>
        <p:nvSpPr>
          <p:cNvPr id="11" name="Title 5"/>
          <p:cNvSpPr txBox="1">
            <a:spLocks/>
          </p:cNvSpPr>
          <p:nvPr/>
        </p:nvSpPr>
        <p:spPr bwMode="auto">
          <a:xfrm>
            <a:off x="5562600" y="0"/>
            <a:ext cx="3581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 smtClean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Threats ahead</a:t>
            </a:r>
            <a:endParaRPr lang="en-US" sz="3000" b="1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3848" y="3833511"/>
            <a:ext cx="4229100" cy="2856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1164134"/>
            <a:ext cx="8686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Georgia" pitchFamily="18" charset="0"/>
              </a:rPr>
              <a:t>Past success proves the potential of food systems to reduce human suffering. This is challenge that, together, we can meet. </a:t>
            </a:r>
          </a:p>
          <a:p>
            <a:endParaRPr lang="en-US" sz="2800" b="1" dirty="0">
              <a:latin typeface="Georgia" pitchFamily="18" charset="0"/>
            </a:endParaRPr>
          </a:p>
          <a:p>
            <a:r>
              <a:rPr lang="en-US" sz="2800" b="1" dirty="0" smtClean="0">
                <a:latin typeface="Georgia" pitchFamily="18" charset="0"/>
              </a:rPr>
              <a:t>Structural demand and supply patterns for food pose major challenges. Failure to meet these challenges quickly and decisively risk significant market, humanitarian and environmental </a:t>
            </a:r>
            <a:r>
              <a:rPr lang="en-US" sz="2800" b="1" dirty="0">
                <a:latin typeface="Georgia" pitchFamily="18" charset="0"/>
              </a:rPr>
              <a:t>impacts in coming decades.  </a:t>
            </a:r>
            <a:endParaRPr lang="en-US" sz="2800" b="1" dirty="0" smtClean="0">
              <a:latin typeface="Georgia" pitchFamily="18" charset="0"/>
            </a:endParaRPr>
          </a:p>
          <a:p>
            <a:endParaRPr lang="en-US" sz="2800" b="1" dirty="0" smtClean="0">
              <a:latin typeface="Georgia" pitchFamily="18" charset="0"/>
            </a:endParaRPr>
          </a:p>
          <a:p>
            <a:r>
              <a:rPr lang="en-US" sz="2800" b="1" dirty="0" smtClean="0">
                <a:latin typeface="Georgia" pitchFamily="18" charset="0"/>
              </a:rPr>
              <a:t>Must focus most attention where the needs will be greatest : in Africa and Asia. </a:t>
            </a: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6400800" y="0"/>
            <a:ext cx="2743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 smtClean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Summary</a:t>
            </a:r>
            <a:endParaRPr lang="en-US" sz="3000" b="1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pportunity104October2008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Opportunity104October2008</Template>
  <TotalTime>14621</TotalTime>
  <Words>447</Words>
  <Application>Microsoft Office PowerPoint</Application>
  <PresentationFormat>On-screen Show (4:3)</PresentationFormat>
  <Paragraphs>54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Opportunity104October2008</vt:lpstr>
      <vt:lpstr>Custom Design</vt:lpstr>
      <vt:lpstr>1_Custom Design</vt:lpstr>
      <vt:lpstr>Christopher B. Barrett   Cornell IP-CALS Symposium on  Food Security in a Vulnerable World September 12, 2013</vt:lpstr>
      <vt:lpstr>PowerPoint Presentation</vt:lpstr>
      <vt:lpstr>PowerPoint Presentation</vt:lpstr>
      <vt:lpstr>PowerPoint Presentation</vt:lpstr>
      <vt:lpstr>PowerPoint Presentation</vt:lpstr>
      <vt:lpstr>If we fail to accelerate productivity growth …</vt:lpstr>
      <vt:lpstr>PowerPoint Presentation</vt:lpstr>
    </vt:vector>
  </TitlesOfParts>
  <Company>Cornell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CALS</dc:creator>
  <cp:lastModifiedBy>Chris Barrett</cp:lastModifiedBy>
  <cp:revision>494</cp:revision>
  <dcterms:created xsi:type="dcterms:W3CDTF">2010-06-02T17:17:22Z</dcterms:created>
  <dcterms:modified xsi:type="dcterms:W3CDTF">2013-09-12T00:50:01Z</dcterms:modified>
</cp:coreProperties>
</file>